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57" r:id="rId5"/>
    <p:sldId id="277" r:id="rId6"/>
    <p:sldId id="292" r:id="rId7"/>
    <p:sldId id="268" r:id="rId8"/>
    <p:sldId id="295" r:id="rId9"/>
    <p:sldId id="294" r:id="rId10"/>
    <p:sldId id="293" r:id="rId11"/>
    <p:sldId id="296" r:id="rId12"/>
    <p:sldId id="29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2"/>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a:xfrm>
            <a:off x="755650" y="1489332"/>
            <a:ext cx="6610000" cy="1141156"/>
          </a:xfrm>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a:t>
            </a:r>
            <a:r>
              <a:rPr lang="zh-TW" altLang="en-US" dirty="0" smtClean="0">
                <a:latin typeface="+mj-lt"/>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latin typeface="+mj-lt"/>
                <a:ea typeface="Microsoft JhengHei" panose="020B0604030504040204" pitchFamily="34" charset="-120"/>
              </a:rPr>
              <a:t>短</a:t>
            </a:r>
            <a:r>
              <a:rPr lang="ja-JP" altLang="en-US" sz="1600" dirty="0" smtClean="0">
                <a:latin typeface="+mj-lt"/>
                <a:ea typeface="Microsoft JhengHei" panose="020B0604030504040204" pitchFamily="34" charset="-120"/>
              </a:rPr>
              <a:t>片</a:t>
            </a:r>
            <a:r>
              <a:rPr lang="en-US" sz="1600" dirty="0" smtClean="0">
                <a:latin typeface="+mj-lt"/>
                <a:ea typeface="Microsoft JhengHei" panose="020B0604030504040204" pitchFamily="34" charset="-120"/>
              </a:rPr>
              <a:t>14</a:t>
            </a:r>
          </a:p>
          <a:p>
            <a:pPr>
              <a:lnSpc>
                <a:spcPct val="100000"/>
              </a:lnSpc>
              <a:spcBef>
                <a:spcPts val="0"/>
              </a:spcBef>
            </a:pPr>
            <a:r>
              <a:rPr lang="zh-TW" altLang="en-US" sz="1600" dirty="0">
                <a:latin typeface="+mj-lt"/>
                <a:ea typeface="Microsoft JhengHei" panose="020B0604030504040204" pitchFamily="34" charset="-120"/>
              </a:rPr>
              <a:t>委任主事人應於個人持牌人離職時向其提供在職期間</a:t>
            </a:r>
            <a:r>
              <a:rPr lang="zh-TW" altLang="en-US" sz="1600" dirty="0" smtClean="0">
                <a:latin typeface="+mj-lt"/>
                <a:ea typeface="Microsoft JhengHei" panose="020B0604030504040204" pitchFamily="34" charset="-120"/>
              </a:rPr>
              <a:t>的持</a:t>
            </a:r>
            <a:r>
              <a:rPr lang="zh-TW" altLang="en-US" sz="1600" dirty="0">
                <a:latin typeface="+mj-lt"/>
                <a:ea typeface="Microsoft JhengHei" panose="020B0604030504040204" pitchFamily="34" charset="-120"/>
              </a:rPr>
              <a:t>續專業培訓活動出席紀錄</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6C4C-37A8-F04B-968C-9FBBFA5E883E}"/>
              </a:ext>
            </a:extLst>
          </p:cNvPr>
          <p:cNvSpPr>
            <a:spLocks noGrp="1"/>
          </p:cNvSpPr>
          <p:nvPr>
            <p:ph type="title"/>
          </p:nvPr>
        </p:nvSpPr>
        <p:spPr>
          <a:xfrm>
            <a:off x="755649" y="2165485"/>
            <a:ext cx="5991992" cy="812530"/>
          </a:xfrm>
        </p:spPr>
        <p:txBody>
          <a:bodyPr/>
          <a:lstStyle/>
          <a:p>
            <a:r>
              <a:rPr lang="zh-TW" altLang="en-US" dirty="0"/>
              <a:t>委任主事人應於個人持牌人離職時向其提供在職期間的持續專業培訓活動出席紀錄</a:t>
            </a:r>
            <a:endParaRPr lang="en-US" dirty="0"/>
          </a:p>
        </p:txBody>
      </p:sp>
    </p:spTree>
    <p:extLst>
      <p:ext uri="{BB962C8B-B14F-4D97-AF65-F5344CB8AC3E}">
        <p14:creationId xmlns:p14="http://schemas.microsoft.com/office/powerpoint/2010/main" val="70304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7" y="2640310"/>
            <a:ext cx="7228012" cy="590349"/>
          </a:xfrm>
        </p:spPr>
        <p:txBody>
          <a:bodyPr/>
          <a:lstStyle/>
          <a:p>
            <a:pPr algn="just">
              <a:lnSpc>
                <a:spcPct val="100000"/>
              </a:lnSpc>
              <a:spcBef>
                <a:spcPts val="0"/>
              </a:spcBef>
            </a:pPr>
            <a:r>
              <a:rPr lang="zh-TW" altLang="en-US" dirty="0">
                <a:solidFill>
                  <a:srgbClr val="0069B5"/>
                </a:solidFill>
                <a:latin typeface="Arial" panose="020B0604020202020204" pitchFamily="34" charset="0"/>
                <a:cs typeface="Arial" panose="020B0604020202020204" pitchFamily="34" charset="0"/>
              </a:rPr>
              <a:t>保監局建議主事</a:t>
            </a:r>
            <a:r>
              <a:rPr lang="zh-TW" altLang="en-US" dirty="0" smtClean="0">
                <a:solidFill>
                  <a:srgbClr val="0069B5"/>
                </a:solidFill>
                <a:latin typeface="Arial" panose="020B0604020202020204" pitchFamily="34" charset="0"/>
                <a:cs typeface="Arial" panose="020B0604020202020204" pitchFamily="34" charset="0"/>
              </a:rPr>
              <a:t>人於</a:t>
            </a:r>
            <a:r>
              <a:rPr lang="zh-TW" altLang="en-US" dirty="0">
                <a:solidFill>
                  <a:srgbClr val="0069B5"/>
                </a:solidFill>
                <a:latin typeface="Arial" panose="020B0604020202020204" pitchFamily="34" charset="0"/>
                <a:cs typeface="Arial" panose="020B0604020202020204" pitchFamily="34" charset="0"/>
              </a:rPr>
              <a:t>個人持牌人離職時主動向他們提供該個</a:t>
            </a:r>
            <a:r>
              <a:rPr lang="zh-TW" altLang="en-US" dirty="0" smtClean="0">
                <a:solidFill>
                  <a:srgbClr val="0069B5"/>
                </a:solidFill>
                <a:latin typeface="Arial" panose="020B0604020202020204" pitchFamily="34" charset="0"/>
                <a:cs typeface="Arial" panose="020B0604020202020204" pitchFamily="34" charset="0"/>
              </a:rPr>
              <a:t>人持</a:t>
            </a:r>
            <a:r>
              <a:rPr lang="zh-TW" altLang="en-US" dirty="0">
                <a:solidFill>
                  <a:srgbClr val="0069B5"/>
                </a:solidFill>
                <a:latin typeface="Arial" panose="020B0604020202020204" pitchFamily="34" charset="0"/>
                <a:cs typeface="Arial" panose="020B0604020202020204" pitchFamily="34" charset="0"/>
              </a:rPr>
              <a:t>牌人於委任期內曾出席的持續專業培訓活動紀錄。</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委任主事人應於個人持牌人離職時向其提供在職期間的持續專業培訓活動出席紀錄</a:t>
            </a:r>
            <a:endParaRPr lang="en-US" dirty="0"/>
          </a:p>
        </p:txBody>
      </p:sp>
    </p:spTree>
    <p:extLst>
      <p:ext uri="{BB962C8B-B14F-4D97-AF65-F5344CB8AC3E}">
        <p14:creationId xmlns:p14="http://schemas.microsoft.com/office/powerpoint/2010/main" val="294201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E209-B4C6-494F-B4CD-0965F5BCA806}"/>
              </a:ext>
            </a:extLst>
          </p:cNvPr>
          <p:cNvSpPr>
            <a:spLocks noGrp="1"/>
          </p:cNvSpPr>
          <p:nvPr>
            <p:ph type="title"/>
          </p:nvPr>
        </p:nvSpPr>
        <p:spPr>
          <a:xfrm>
            <a:off x="755650" y="2165485"/>
            <a:ext cx="4074904" cy="812530"/>
          </a:xfrm>
        </p:spPr>
        <p:txBody>
          <a:bodyPr wrap="square">
            <a:spAutoFit/>
          </a:bodyPr>
          <a:lstStyle/>
          <a:p>
            <a:r>
              <a:rPr lang="zh-TW" altLang="en-US" dirty="0">
                <a:latin typeface="Arial" panose="020B0604020202020204" pitchFamily="34" charset="0"/>
                <a:cs typeface="Arial" panose="020B0604020202020204" pitchFamily="34" charset="0"/>
              </a:rPr>
              <a:t>委任主事人作為持續專業培訓活動提供者的責任</a:t>
            </a:r>
            <a:endParaRPr lang="en-US" dirty="0"/>
          </a:p>
        </p:txBody>
      </p:sp>
    </p:spTree>
    <p:extLst>
      <p:ext uri="{BB962C8B-B14F-4D97-AF65-F5344CB8AC3E}">
        <p14:creationId xmlns:p14="http://schemas.microsoft.com/office/powerpoint/2010/main" val="21565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5</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49" y="1604540"/>
            <a:ext cx="7253233" cy="645749"/>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10000"/>
              </a:lnSpc>
            </a:pPr>
            <a:r>
              <a:rPr lang="zh-TW" altLang="en-US" dirty="0">
                <a:solidFill>
                  <a:schemeClr val="accent2"/>
                </a:solidFill>
                <a:latin typeface="Arial" panose="020B0604020202020204" pitchFamily="34" charset="0"/>
                <a:cs typeface="Arial" panose="020B0604020202020204" pitchFamily="34" charset="0"/>
              </a:rPr>
              <a:t>根據持牌保險中介人第</a:t>
            </a:r>
            <a:r>
              <a:rPr lang="en-US" altLang="zh-TW" dirty="0">
                <a:solidFill>
                  <a:schemeClr val="accent2"/>
                </a:solidFill>
                <a:latin typeface="Arial" panose="020B0604020202020204" pitchFamily="34" charset="0"/>
                <a:cs typeface="Arial" panose="020B0604020202020204" pitchFamily="34" charset="0"/>
              </a:rPr>
              <a:t>1</a:t>
            </a:r>
            <a:r>
              <a:rPr lang="zh-TW" altLang="en-US" dirty="0">
                <a:solidFill>
                  <a:schemeClr val="accent2"/>
                </a:solidFill>
                <a:latin typeface="Arial" panose="020B0604020202020204" pitchFamily="34" charset="0"/>
                <a:cs typeface="Arial" panose="020B0604020202020204" pitchFamily="34" charset="0"/>
              </a:rPr>
              <a:t>類合資格的持續專業培訓活動（有系統的活動）評核指引第</a:t>
            </a:r>
            <a:r>
              <a:rPr lang="en-US" altLang="zh-TW" dirty="0" smtClean="0">
                <a:solidFill>
                  <a:schemeClr val="accent2"/>
                </a:solidFill>
                <a:latin typeface="Arial" panose="020B0604020202020204" pitchFamily="34" charset="0"/>
                <a:cs typeface="Arial" panose="020B0604020202020204" pitchFamily="34" charset="0"/>
              </a:rPr>
              <a:t>6.4</a:t>
            </a:r>
            <a:r>
              <a:rPr lang="zh-TW" altLang="en-US" dirty="0" smtClean="0">
                <a:solidFill>
                  <a:schemeClr val="accent2"/>
                </a:solidFill>
                <a:latin typeface="Arial" panose="020B0604020202020204" pitchFamily="34" charset="0"/>
                <a:cs typeface="Arial" panose="020B0604020202020204" pitchFamily="34" charset="0"/>
              </a:rPr>
              <a:t>段</a:t>
            </a:r>
            <a:r>
              <a:rPr lang="zh-TW" altLang="en-US" dirty="0">
                <a:solidFill>
                  <a:schemeClr val="accent2"/>
                </a:solidFill>
                <a:latin typeface="Arial" panose="020B0604020202020204" pitchFamily="34" charset="0"/>
                <a:cs typeface="Arial" panose="020B0604020202020204" pitchFamily="34" charset="0"/>
              </a:rPr>
              <a:t>，</a:t>
            </a:r>
            <a:endParaRPr lang="en-US" dirty="0">
              <a:solidFill>
                <a:schemeClr val="accent2"/>
              </a:solidFill>
              <a:latin typeface="Arial" panose="020B0604020202020204" pitchFamily="34" charset="0"/>
              <a:cs typeface="Arial" panose="020B0604020202020204" pitchFamily="34" charset="0"/>
            </a:endParaRPr>
          </a:p>
        </p:txBody>
      </p:sp>
      <p:sp>
        <p:nvSpPr>
          <p:cNvPr id="10" name="Text Placeholder 6">
            <a:extLst>
              <a:ext uri="{FF2B5EF4-FFF2-40B4-BE49-F238E27FC236}">
                <a16:creationId xmlns:a16="http://schemas.microsoft.com/office/drawing/2014/main" id="{4C2B6C98-2267-4A41-AF30-2768B732F999}"/>
              </a:ext>
            </a:extLst>
          </p:cNvPr>
          <p:cNvSpPr txBox="1">
            <a:spLocks/>
          </p:cNvSpPr>
          <p:nvPr/>
        </p:nvSpPr>
        <p:spPr>
          <a:xfrm>
            <a:off x="755648" y="2603845"/>
            <a:ext cx="7012311" cy="1085285"/>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sz="1600" b="1" dirty="0">
                <a:latin typeface="Arial" panose="020B0604020202020204" pitchFamily="34" charset="0"/>
                <a:cs typeface="Arial" panose="020B0604020202020204" pitchFamily="34" charset="0"/>
              </a:rPr>
              <a:t>活動提供者須備存所有培訓活動記錄（包括書面及／或電子記錄）至少</a:t>
            </a:r>
            <a:r>
              <a:rPr lang="en-US" altLang="zh-TW" sz="1600" b="1" dirty="0">
                <a:latin typeface="Arial" panose="020B0604020202020204" pitchFamily="34" charset="0"/>
                <a:cs typeface="Arial" panose="020B0604020202020204" pitchFamily="34" charset="0"/>
              </a:rPr>
              <a:t>4</a:t>
            </a:r>
            <a:r>
              <a:rPr lang="zh-TW" altLang="en-US" sz="1600" b="1" dirty="0">
                <a:latin typeface="Arial" panose="020B0604020202020204" pitchFamily="34" charset="0"/>
                <a:cs typeface="Arial" panose="020B0604020202020204" pitchFamily="34" charset="0"/>
              </a:rPr>
              <a:t>年（由活動舉辦日期起計），包括但不限於報名記錄、簽到冊、教材、導師名單、評核記錄、學費繳付收據（如有）、參加者對活動評價的綜合報告，以便保險業監管局在觀課／視察時進行詳細審查。</a:t>
            </a:r>
            <a:endParaRPr lang="en-HK" sz="1600"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委任主事人作為持續專業培訓活動提供者的責任</a:t>
            </a:r>
            <a:endParaRPr lang="en-US" dirty="0"/>
          </a:p>
        </p:txBody>
      </p:sp>
      <p:sp>
        <p:nvSpPr>
          <p:cNvPr id="12" name="Text Placeholder 6">
            <a:extLst>
              <a:ext uri="{FF2B5EF4-FFF2-40B4-BE49-F238E27FC236}">
                <a16:creationId xmlns:a16="http://schemas.microsoft.com/office/drawing/2014/main" id="{4C2B6C98-2267-4A41-AF30-2768B732F999}"/>
              </a:ext>
            </a:extLst>
          </p:cNvPr>
          <p:cNvSpPr txBox="1">
            <a:spLocks/>
          </p:cNvSpPr>
          <p:nvPr/>
        </p:nvSpPr>
        <p:spPr>
          <a:xfrm>
            <a:off x="755652" y="4496591"/>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en-HK" dirty="0">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4C2B6C98-2267-4A41-AF30-2768B732F999}"/>
              </a:ext>
            </a:extLst>
          </p:cNvPr>
          <p:cNvSpPr txBox="1">
            <a:spLocks/>
          </p:cNvSpPr>
          <p:nvPr/>
        </p:nvSpPr>
        <p:spPr>
          <a:xfrm>
            <a:off x="755649" y="4042686"/>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sz="1600" b="1" dirty="0">
                <a:latin typeface="Arial" panose="020B0604020202020204" pitchFamily="34" charset="0"/>
                <a:cs typeface="Arial" panose="020B0604020202020204" pitchFamily="34" charset="0"/>
              </a:rPr>
              <a:t>活動提供者應自行設立記錄保存系統，以保證其質素。</a:t>
            </a:r>
            <a:endParaRPr lang="en-HK"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53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6</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50" y="1383823"/>
            <a:ext cx="7253233" cy="645749"/>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10000"/>
              </a:lnSpc>
            </a:pPr>
            <a:r>
              <a:rPr lang="zh-TW" altLang="en-US" dirty="0">
                <a:solidFill>
                  <a:schemeClr val="accent2"/>
                </a:solidFill>
                <a:latin typeface="Arial" panose="020B0604020202020204" pitchFamily="34" charset="0"/>
                <a:cs typeface="Arial" panose="020B0604020202020204" pitchFamily="34" charset="0"/>
              </a:rPr>
              <a:t>根據持牌保險中介人第</a:t>
            </a:r>
            <a:r>
              <a:rPr lang="en-US" altLang="zh-TW" dirty="0">
                <a:solidFill>
                  <a:schemeClr val="accent2"/>
                </a:solidFill>
                <a:latin typeface="Arial" panose="020B0604020202020204" pitchFamily="34" charset="0"/>
                <a:cs typeface="Arial" panose="020B0604020202020204" pitchFamily="34" charset="0"/>
              </a:rPr>
              <a:t>1</a:t>
            </a:r>
            <a:r>
              <a:rPr lang="zh-TW" altLang="en-US" dirty="0">
                <a:solidFill>
                  <a:schemeClr val="accent2"/>
                </a:solidFill>
                <a:latin typeface="Arial" panose="020B0604020202020204" pitchFamily="34" charset="0"/>
                <a:cs typeface="Arial" panose="020B0604020202020204" pitchFamily="34" charset="0"/>
              </a:rPr>
              <a:t>類合資格的持續專業培訓活動（有系統的活動）評核指引第</a:t>
            </a:r>
            <a:r>
              <a:rPr lang="en-US" altLang="zh-TW" dirty="0">
                <a:solidFill>
                  <a:schemeClr val="accent2"/>
                </a:solidFill>
                <a:latin typeface="Arial" panose="020B0604020202020204" pitchFamily="34" charset="0"/>
                <a:cs typeface="Arial" panose="020B0604020202020204" pitchFamily="34" charset="0"/>
              </a:rPr>
              <a:t>6.5</a:t>
            </a:r>
            <a:r>
              <a:rPr lang="zh-TW" altLang="en-US" dirty="0">
                <a:solidFill>
                  <a:schemeClr val="accent2"/>
                </a:solidFill>
                <a:latin typeface="Arial" panose="020B0604020202020204" pitchFamily="34" charset="0"/>
                <a:cs typeface="Arial" panose="020B0604020202020204" pitchFamily="34" charset="0"/>
              </a:rPr>
              <a:t>段，</a:t>
            </a:r>
            <a:endParaRPr lang="en-US" dirty="0">
              <a:solidFill>
                <a:schemeClr val="accent2"/>
              </a:solidFill>
              <a:latin typeface="Arial" panose="020B0604020202020204" pitchFamily="34" charset="0"/>
              <a:cs typeface="Arial" panose="020B0604020202020204" pitchFamily="34" charset="0"/>
            </a:endParaRPr>
          </a:p>
        </p:txBody>
      </p:sp>
      <p:sp>
        <p:nvSpPr>
          <p:cNvPr id="25" name="Text Placeholder 3">
            <a:extLst>
              <a:ext uri="{FF2B5EF4-FFF2-40B4-BE49-F238E27FC236}">
                <a16:creationId xmlns:a16="http://schemas.microsoft.com/office/drawing/2014/main" id="{A88014B3-C729-5C42-B6B3-40E6E6DDA7E8}"/>
              </a:ext>
            </a:extLst>
          </p:cNvPr>
          <p:cNvSpPr txBox="1">
            <a:spLocks/>
          </p:cNvSpPr>
          <p:nvPr/>
        </p:nvSpPr>
        <p:spPr>
          <a:xfrm>
            <a:off x="755650" y="2199583"/>
            <a:ext cx="6697927" cy="286164"/>
          </a:xfrm>
          <a:prstGeom prst="rect">
            <a:avLst/>
          </a:prstGeom>
        </p:spPr>
        <p:txBody>
          <a:bodyPr lIns="0" tIns="0" rIns="0" bIns="36000">
            <a:sp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solidFill>
                  <a:srgbClr val="586065"/>
                </a:solidFill>
                <a:latin typeface="Arial" panose="020B0604020202020204" pitchFamily="34" charset="0"/>
                <a:cs typeface="Arial" panose="020B0604020202020204" pitchFamily="34" charset="0"/>
              </a:rPr>
              <a:t>每名參加者均應獲發以書面或電子方式之聽講證書，證書須包括以下資料：</a:t>
            </a:r>
            <a:endParaRPr lang="en-US" dirty="0">
              <a:solidFill>
                <a:srgbClr val="586065"/>
              </a:solidFill>
              <a:latin typeface="Arial" panose="020B0604020202020204" pitchFamily="34" charset="0"/>
              <a:cs typeface="Arial" panose="020B0604020202020204" pitchFamily="34" charset="0"/>
            </a:endParaRPr>
          </a:p>
        </p:txBody>
      </p:sp>
      <p:sp>
        <p:nvSpPr>
          <p:cNvPr id="10" name="Text Placeholder 6">
            <a:extLst>
              <a:ext uri="{FF2B5EF4-FFF2-40B4-BE49-F238E27FC236}">
                <a16:creationId xmlns:a16="http://schemas.microsoft.com/office/drawing/2014/main" id="{4C2B6C98-2267-4A41-AF30-2768B732F999}"/>
              </a:ext>
            </a:extLst>
          </p:cNvPr>
          <p:cNvSpPr txBox="1">
            <a:spLocks/>
          </p:cNvSpPr>
          <p:nvPr/>
        </p:nvSpPr>
        <p:spPr>
          <a:xfrm>
            <a:off x="755649" y="2698835"/>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活動提供者名稱</a:t>
            </a:r>
            <a:endParaRPr lang="en-HK"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委任主事人作為持續專業培訓活動提供者的責任</a:t>
            </a:r>
            <a:endParaRPr lang="en-US" dirty="0"/>
          </a:p>
        </p:txBody>
      </p:sp>
      <p:sp>
        <p:nvSpPr>
          <p:cNvPr id="12" name="Text Placeholder 6">
            <a:extLst>
              <a:ext uri="{FF2B5EF4-FFF2-40B4-BE49-F238E27FC236}">
                <a16:creationId xmlns:a16="http://schemas.microsoft.com/office/drawing/2014/main" id="{4C2B6C98-2267-4A41-AF30-2768B732F999}"/>
              </a:ext>
            </a:extLst>
          </p:cNvPr>
          <p:cNvSpPr txBox="1">
            <a:spLocks/>
          </p:cNvSpPr>
          <p:nvPr/>
        </p:nvSpPr>
        <p:spPr>
          <a:xfrm>
            <a:off x="755652" y="4496591"/>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en-HK" dirty="0">
              <a:latin typeface="Arial" panose="020B0604020202020204" pitchFamily="34" charset="0"/>
              <a:cs typeface="Arial" panose="020B0604020202020204" pitchFamily="34" charset="0"/>
            </a:endParaRPr>
          </a:p>
        </p:txBody>
      </p:sp>
      <p:sp>
        <p:nvSpPr>
          <p:cNvPr id="13" name="Text Placeholder 6">
            <a:extLst>
              <a:ext uri="{FF2B5EF4-FFF2-40B4-BE49-F238E27FC236}">
                <a16:creationId xmlns:a16="http://schemas.microsoft.com/office/drawing/2014/main" id="{4C2B6C98-2267-4A41-AF30-2768B732F999}"/>
              </a:ext>
            </a:extLst>
          </p:cNvPr>
          <p:cNvSpPr txBox="1">
            <a:spLocks/>
          </p:cNvSpPr>
          <p:nvPr/>
        </p:nvSpPr>
        <p:spPr>
          <a:xfrm>
            <a:off x="755647" y="3512694"/>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由評審局發出的獲批准有系統的活動編號</a:t>
            </a:r>
            <a:endParaRPr lang="en-HK"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4C2B6C98-2267-4A41-AF30-2768B732F999}"/>
              </a:ext>
            </a:extLst>
          </p:cNvPr>
          <p:cNvSpPr txBox="1">
            <a:spLocks/>
          </p:cNvSpPr>
          <p:nvPr/>
        </p:nvSpPr>
        <p:spPr>
          <a:xfrm>
            <a:off x="755652" y="3918571"/>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有系統的活動舉辦之日期</a:t>
            </a:r>
            <a:endParaRPr lang="en-HK" dirty="0">
              <a:latin typeface="Arial" panose="020B0604020202020204" pitchFamily="34" charset="0"/>
              <a:cs typeface="Arial" panose="020B0604020202020204" pitchFamily="34" charset="0"/>
            </a:endParaRPr>
          </a:p>
        </p:txBody>
      </p:sp>
      <p:sp>
        <p:nvSpPr>
          <p:cNvPr id="15" name="Text Placeholder 6">
            <a:extLst>
              <a:ext uri="{FF2B5EF4-FFF2-40B4-BE49-F238E27FC236}">
                <a16:creationId xmlns:a16="http://schemas.microsoft.com/office/drawing/2014/main" id="{4C2B6C98-2267-4A41-AF30-2768B732F999}"/>
              </a:ext>
            </a:extLst>
          </p:cNvPr>
          <p:cNvSpPr txBox="1">
            <a:spLocks/>
          </p:cNvSpPr>
          <p:nvPr/>
        </p:nvSpPr>
        <p:spPr>
          <a:xfrm>
            <a:off x="755650" y="4324448"/>
            <a:ext cx="7012311" cy="176495"/>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授課模式（即「有系統的活動」）</a:t>
            </a:r>
            <a:endParaRPr lang="en-HK" dirty="0">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4C2B6C98-2267-4A41-AF30-2768B732F999}"/>
              </a:ext>
            </a:extLst>
          </p:cNvPr>
          <p:cNvSpPr txBox="1">
            <a:spLocks/>
          </p:cNvSpPr>
          <p:nvPr/>
        </p:nvSpPr>
        <p:spPr>
          <a:xfrm>
            <a:off x="755648" y="3106817"/>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有系統的活動的名稱（若參加者沒有出席整個活動，必須列名其出席之單元）</a:t>
            </a:r>
            <a:endParaRPr lang="en-H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47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7</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50" y="1379402"/>
            <a:ext cx="7253233" cy="645749"/>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10000"/>
              </a:lnSpc>
            </a:pPr>
            <a:r>
              <a:rPr lang="zh-TW" altLang="en-US" dirty="0">
                <a:solidFill>
                  <a:schemeClr val="accent2"/>
                </a:solidFill>
                <a:latin typeface="Arial" panose="020B0604020202020204" pitchFamily="34" charset="0"/>
                <a:cs typeface="Arial" panose="020B0604020202020204" pitchFamily="34" charset="0"/>
              </a:rPr>
              <a:t>根據持牌保險中介人第</a:t>
            </a:r>
            <a:r>
              <a:rPr lang="en-US" altLang="zh-TW" dirty="0">
                <a:solidFill>
                  <a:schemeClr val="accent2"/>
                </a:solidFill>
                <a:latin typeface="Arial" panose="020B0604020202020204" pitchFamily="34" charset="0"/>
                <a:cs typeface="Arial" panose="020B0604020202020204" pitchFamily="34" charset="0"/>
              </a:rPr>
              <a:t>1</a:t>
            </a:r>
            <a:r>
              <a:rPr lang="zh-TW" altLang="en-US" dirty="0">
                <a:solidFill>
                  <a:schemeClr val="accent2"/>
                </a:solidFill>
                <a:latin typeface="Arial" panose="020B0604020202020204" pitchFamily="34" charset="0"/>
                <a:cs typeface="Arial" panose="020B0604020202020204" pitchFamily="34" charset="0"/>
              </a:rPr>
              <a:t>類合資格的持續專業培訓活動（有系統的活動）評核指引第</a:t>
            </a:r>
            <a:r>
              <a:rPr lang="en-US" altLang="zh-TW" dirty="0">
                <a:solidFill>
                  <a:schemeClr val="accent2"/>
                </a:solidFill>
                <a:latin typeface="Arial" panose="020B0604020202020204" pitchFamily="34" charset="0"/>
                <a:cs typeface="Arial" panose="020B0604020202020204" pitchFamily="34" charset="0"/>
              </a:rPr>
              <a:t>6.5</a:t>
            </a:r>
            <a:r>
              <a:rPr lang="zh-TW" altLang="en-US" dirty="0">
                <a:solidFill>
                  <a:schemeClr val="accent2"/>
                </a:solidFill>
                <a:latin typeface="Arial" panose="020B0604020202020204" pitchFamily="34" charset="0"/>
                <a:cs typeface="Arial" panose="020B0604020202020204" pitchFamily="34" charset="0"/>
              </a:rPr>
              <a:t>段，</a:t>
            </a:r>
            <a:endParaRPr lang="en-US" dirty="0">
              <a:solidFill>
                <a:schemeClr val="accent2"/>
              </a:solidFill>
              <a:latin typeface="Arial" panose="020B0604020202020204" pitchFamily="34" charset="0"/>
              <a:cs typeface="Arial" panose="020B0604020202020204" pitchFamily="34" charset="0"/>
            </a:endParaRPr>
          </a:p>
        </p:txBody>
      </p:sp>
      <p:sp>
        <p:nvSpPr>
          <p:cNvPr id="25" name="Text Placeholder 3">
            <a:extLst>
              <a:ext uri="{FF2B5EF4-FFF2-40B4-BE49-F238E27FC236}">
                <a16:creationId xmlns:a16="http://schemas.microsoft.com/office/drawing/2014/main" id="{A88014B3-C729-5C42-B6B3-40E6E6DDA7E8}"/>
              </a:ext>
            </a:extLst>
          </p:cNvPr>
          <p:cNvSpPr txBox="1">
            <a:spLocks/>
          </p:cNvSpPr>
          <p:nvPr/>
        </p:nvSpPr>
        <p:spPr>
          <a:xfrm>
            <a:off x="755652" y="2138960"/>
            <a:ext cx="6697927" cy="286164"/>
          </a:xfrm>
          <a:prstGeom prst="rect">
            <a:avLst/>
          </a:prstGeom>
        </p:spPr>
        <p:txBody>
          <a:bodyPr lIns="0" tIns="0" rIns="0" bIns="36000">
            <a:sp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solidFill>
                  <a:srgbClr val="586065"/>
                </a:solidFill>
                <a:latin typeface="Arial" panose="020B0604020202020204" pitchFamily="34" charset="0"/>
                <a:cs typeface="Arial" panose="020B0604020202020204" pitchFamily="34" charset="0"/>
              </a:rPr>
              <a:t>每名參加者均應獲發以書面或電子方式之聽講證書，證書須包括以下資料：</a:t>
            </a:r>
            <a:endParaRPr lang="en-US" dirty="0">
              <a:solidFill>
                <a:srgbClr val="586065"/>
              </a:solidFill>
              <a:latin typeface="Arial" panose="020B0604020202020204" pitchFamily="34" charset="0"/>
              <a:cs typeface="Arial" panose="020B0604020202020204" pitchFamily="34" charset="0"/>
            </a:endParaRPr>
          </a:p>
        </p:txBody>
      </p:sp>
      <p:sp>
        <p:nvSpPr>
          <p:cNvPr id="10" name="Text Placeholder 6">
            <a:extLst>
              <a:ext uri="{FF2B5EF4-FFF2-40B4-BE49-F238E27FC236}">
                <a16:creationId xmlns:a16="http://schemas.microsoft.com/office/drawing/2014/main" id="{4C2B6C98-2267-4A41-AF30-2768B732F999}"/>
              </a:ext>
            </a:extLst>
          </p:cNvPr>
          <p:cNvSpPr txBox="1">
            <a:spLocks/>
          </p:cNvSpPr>
          <p:nvPr/>
        </p:nvSpPr>
        <p:spPr>
          <a:xfrm>
            <a:off x="755652" y="2631698"/>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合資格的持續專業培訓活動類別（即屬第 </a:t>
            </a:r>
            <a:r>
              <a:rPr lang="en-US" altLang="zh-TW" dirty="0">
                <a:latin typeface="Arial" panose="020B0604020202020204" pitchFamily="34" charset="0"/>
                <a:cs typeface="Arial" panose="020B0604020202020204" pitchFamily="34" charset="0"/>
              </a:rPr>
              <a:t>1 </a:t>
            </a:r>
            <a:r>
              <a:rPr lang="zh-TW" altLang="en-US" dirty="0">
                <a:latin typeface="Arial" panose="020B0604020202020204" pitchFamily="34" charset="0"/>
                <a:cs typeface="Arial" panose="020B0604020202020204" pitchFamily="34" charset="0"/>
              </a:rPr>
              <a:t>類</a:t>
            </a:r>
            <a:r>
              <a:rPr lang="zh-TW" altLang="en-US" dirty="0" smtClean="0">
                <a:latin typeface="Arial" panose="020B0604020202020204" pitchFamily="34" charset="0"/>
                <a:cs typeface="Arial" panose="020B0604020202020204" pitchFamily="34" charset="0"/>
              </a:rPr>
              <a:t>）</a:t>
            </a:r>
            <a:endParaRPr lang="en-HK"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委任主事人作為持續專業培訓活動提供者的責任</a:t>
            </a:r>
            <a:endParaRPr lang="en-US" dirty="0"/>
          </a:p>
        </p:txBody>
      </p:sp>
      <p:sp>
        <p:nvSpPr>
          <p:cNvPr id="13" name="Text Placeholder 6">
            <a:extLst>
              <a:ext uri="{FF2B5EF4-FFF2-40B4-BE49-F238E27FC236}">
                <a16:creationId xmlns:a16="http://schemas.microsoft.com/office/drawing/2014/main" id="{4C2B6C98-2267-4A41-AF30-2768B732F999}"/>
              </a:ext>
            </a:extLst>
          </p:cNvPr>
          <p:cNvSpPr txBox="1">
            <a:spLocks/>
          </p:cNvSpPr>
          <p:nvPr/>
        </p:nvSpPr>
        <p:spPr>
          <a:xfrm>
            <a:off x="755652" y="3431034"/>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a:latin typeface="Arial" panose="020B0604020202020204" pitchFamily="34" charset="0"/>
                <a:cs typeface="Arial" panose="020B0604020202020204" pitchFamily="34" charset="0"/>
              </a:rPr>
              <a:t>參加者獲頒之持續專業培訓時數（或「道德或規例」範疇的強制性持續專業 培訓時數）</a:t>
            </a:r>
            <a:endParaRPr lang="en-HK"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4C2B6C98-2267-4A41-AF30-2768B732F999}"/>
              </a:ext>
            </a:extLst>
          </p:cNvPr>
          <p:cNvSpPr txBox="1">
            <a:spLocks/>
          </p:cNvSpPr>
          <p:nvPr/>
        </p:nvSpPr>
        <p:spPr>
          <a:xfrm>
            <a:off x="755652" y="3830702"/>
            <a:ext cx="7012311" cy="399668"/>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活動負責人的姓名、簽署及職位（例如：機構之負責人或活動負責人），以 及活動提供者蓋章；及</a:t>
            </a:r>
            <a:endParaRPr lang="en-HK" dirty="0">
              <a:latin typeface="Arial" panose="020B0604020202020204" pitchFamily="34" charset="0"/>
              <a:cs typeface="Arial" panose="020B0604020202020204" pitchFamily="34" charset="0"/>
            </a:endParaRPr>
          </a:p>
        </p:txBody>
      </p:sp>
      <p:sp>
        <p:nvSpPr>
          <p:cNvPr id="15" name="Text Placeholder 6">
            <a:extLst>
              <a:ext uri="{FF2B5EF4-FFF2-40B4-BE49-F238E27FC236}">
                <a16:creationId xmlns:a16="http://schemas.microsoft.com/office/drawing/2014/main" id="{4C2B6C98-2267-4A41-AF30-2768B732F999}"/>
              </a:ext>
            </a:extLst>
          </p:cNvPr>
          <p:cNvSpPr txBox="1">
            <a:spLocks/>
          </p:cNvSpPr>
          <p:nvPr/>
        </p:nvSpPr>
        <p:spPr>
          <a:xfrm>
            <a:off x="755652" y="4437249"/>
            <a:ext cx="7012311" cy="176495"/>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dirty="0">
                <a:latin typeface="Arial" panose="020B0604020202020204" pitchFamily="34" charset="0"/>
                <a:cs typeface="Arial" panose="020B0604020202020204" pitchFamily="34" charset="0"/>
              </a:rPr>
              <a:t>證書簽發日期及個別證書的編號</a:t>
            </a:r>
            <a:endParaRPr lang="en-HK" dirty="0">
              <a:latin typeface="Arial" panose="020B0604020202020204" pitchFamily="34" charset="0"/>
              <a:cs typeface="Arial" panose="020B0604020202020204" pitchFamily="34" charset="0"/>
            </a:endParaRPr>
          </a:p>
        </p:txBody>
      </p:sp>
      <p:sp>
        <p:nvSpPr>
          <p:cNvPr id="16" name="Text Placeholder 6">
            <a:extLst>
              <a:ext uri="{FF2B5EF4-FFF2-40B4-BE49-F238E27FC236}">
                <a16:creationId xmlns:a16="http://schemas.microsoft.com/office/drawing/2014/main" id="{4C2B6C98-2267-4A41-AF30-2768B732F999}"/>
              </a:ext>
            </a:extLst>
          </p:cNvPr>
          <p:cNvSpPr txBox="1">
            <a:spLocks/>
          </p:cNvSpPr>
          <p:nvPr/>
        </p:nvSpPr>
        <p:spPr>
          <a:xfrm>
            <a:off x="755651" y="3031366"/>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a:latin typeface="Arial" panose="020B0604020202020204" pitchFamily="34" charset="0"/>
                <a:cs typeface="Arial" panose="020B0604020202020204" pitchFamily="34" charset="0"/>
              </a:rPr>
              <a:t>參加者的姓名（須與身份證明文件上的姓名相同）</a:t>
            </a:r>
            <a:endParaRPr lang="en-H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87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720C66-BBFA-094E-B21D-A668F4A65C1A}"/>
              </a:ext>
            </a:extLst>
          </p:cNvPr>
          <p:cNvSpPr>
            <a:spLocks noGrp="1"/>
          </p:cNvSpPr>
          <p:nvPr>
            <p:ph type="sldNum" sz="quarter" idx="12"/>
          </p:nvPr>
        </p:nvSpPr>
        <p:spPr/>
        <p:txBody>
          <a:bodyPr/>
          <a:lstStyle/>
          <a:p>
            <a:fld id="{389DCB6B-776B-B74D-98EC-141E4E4FB2BA}" type="slidenum">
              <a:rPr lang="en-US" smtClean="0"/>
              <a:pPr/>
              <a:t>8</a:t>
            </a:fld>
            <a:endParaRPr lang="en-US" dirty="0"/>
          </a:p>
        </p:txBody>
      </p:sp>
      <p:sp>
        <p:nvSpPr>
          <p:cNvPr id="24" name="Text Placeholder 2">
            <a:extLst>
              <a:ext uri="{FF2B5EF4-FFF2-40B4-BE49-F238E27FC236}">
                <a16:creationId xmlns:a16="http://schemas.microsoft.com/office/drawing/2014/main" id="{05CC34D2-173E-6E43-ACAD-8F6E0122986A}"/>
              </a:ext>
            </a:extLst>
          </p:cNvPr>
          <p:cNvSpPr txBox="1">
            <a:spLocks/>
          </p:cNvSpPr>
          <p:nvPr/>
        </p:nvSpPr>
        <p:spPr>
          <a:xfrm>
            <a:off x="755650" y="1472110"/>
            <a:ext cx="7253233" cy="645749"/>
          </a:xfrm>
          <a:prstGeom prst="rect">
            <a:avLst/>
          </a:prstGeom>
        </p:spPr>
        <p:txBody>
          <a:bodyPr wrap="square" lIns="0" tIns="0" rIns="0" bIns="36000">
            <a:spAutoFit/>
          </a:bodyPr>
          <a:lstStyle>
            <a:lvl1pPr marL="0" indent="0" algn="l" defTabSz="685800" rtl="0" eaLnBrk="1" latinLnBrk="0" hangingPunct="1">
              <a:lnSpc>
                <a:spcPct val="100000"/>
              </a:lnSpc>
              <a:spcBef>
                <a:spcPts val="750"/>
              </a:spcBef>
              <a:buFont typeface="Arial" panose="020B0604020202020204" pitchFamily="34" charset="0"/>
              <a:buNone/>
              <a:defRPr sz="1800" b="1" kern="1200">
                <a:solidFill>
                  <a:schemeClr val="accent3"/>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110000"/>
              </a:lnSpc>
            </a:pPr>
            <a:r>
              <a:rPr lang="zh-TW" altLang="en-US" dirty="0">
                <a:solidFill>
                  <a:schemeClr val="accent2"/>
                </a:solidFill>
                <a:latin typeface="Arial" panose="020B0604020202020204" pitchFamily="34" charset="0"/>
                <a:cs typeface="Arial" panose="020B0604020202020204" pitchFamily="34" charset="0"/>
              </a:rPr>
              <a:t>根據持牌保險中介人第</a:t>
            </a:r>
            <a:r>
              <a:rPr lang="en-US" altLang="zh-TW" dirty="0">
                <a:solidFill>
                  <a:schemeClr val="accent2"/>
                </a:solidFill>
                <a:latin typeface="Arial" panose="020B0604020202020204" pitchFamily="34" charset="0"/>
                <a:cs typeface="Arial" panose="020B0604020202020204" pitchFamily="34" charset="0"/>
              </a:rPr>
              <a:t>1</a:t>
            </a:r>
            <a:r>
              <a:rPr lang="zh-TW" altLang="en-US" dirty="0">
                <a:solidFill>
                  <a:schemeClr val="accent2"/>
                </a:solidFill>
                <a:latin typeface="Arial" panose="020B0604020202020204" pitchFamily="34" charset="0"/>
                <a:cs typeface="Arial" panose="020B0604020202020204" pitchFamily="34" charset="0"/>
              </a:rPr>
              <a:t>類合資格的持續專業培訓活動（有系統的活動）評核指引第</a:t>
            </a:r>
            <a:r>
              <a:rPr lang="en-US" altLang="zh-TW" dirty="0" smtClean="0">
                <a:solidFill>
                  <a:schemeClr val="accent2"/>
                </a:solidFill>
                <a:latin typeface="Arial" panose="020B0604020202020204" pitchFamily="34" charset="0"/>
                <a:cs typeface="Arial" panose="020B0604020202020204" pitchFamily="34" charset="0"/>
              </a:rPr>
              <a:t>6.6</a:t>
            </a:r>
            <a:r>
              <a:rPr lang="zh-TW" altLang="en-US" dirty="0" smtClean="0">
                <a:solidFill>
                  <a:schemeClr val="accent2"/>
                </a:solidFill>
                <a:latin typeface="Arial" panose="020B0604020202020204" pitchFamily="34" charset="0"/>
                <a:cs typeface="Arial" panose="020B0604020202020204" pitchFamily="34" charset="0"/>
              </a:rPr>
              <a:t>段</a:t>
            </a:r>
            <a:r>
              <a:rPr lang="zh-TW" altLang="en-US" dirty="0">
                <a:solidFill>
                  <a:schemeClr val="accent2"/>
                </a:solidFill>
                <a:latin typeface="Arial" panose="020B0604020202020204" pitchFamily="34" charset="0"/>
                <a:cs typeface="Arial" panose="020B0604020202020204" pitchFamily="34" charset="0"/>
              </a:rPr>
              <a:t>，</a:t>
            </a:r>
            <a:endParaRPr lang="en-US" dirty="0">
              <a:solidFill>
                <a:schemeClr val="accent2"/>
              </a:solidFill>
              <a:latin typeface="Arial" panose="020B0604020202020204" pitchFamily="34" charset="0"/>
              <a:cs typeface="Arial" panose="020B0604020202020204" pitchFamily="34" charset="0"/>
            </a:endParaRPr>
          </a:p>
        </p:txBody>
      </p:sp>
      <p:sp>
        <p:nvSpPr>
          <p:cNvPr id="10" name="Text Placeholder 6">
            <a:extLst>
              <a:ext uri="{FF2B5EF4-FFF2-40B4-BE49-F238E27FC236}">
                <a16:creationId xmlns:a16="http://schemas.microsoft.com/office/drawing/2014/main" id="{4C2B6C98-2267-4A41-AF30-2768B732F999}"/>
              </a:ext>
            </a:extLst>
          </p:cNvPr>
          <p:cNvSpPr txBox="1">
            <a:spLocks/>
          </p:cNvSpPr>
          <p:nvPr/>
        </p:nvSpPr>
        <p:spPr>
          <a:xfrm>
            <a:off x="755653" y="2716976"/>
            <a:ext cx="7089273" cy="524034"/>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sz="1600" b="1" dirty="0">
                <a:latin typeface="Arial" panose="020B0604020202020204" pitchFamily="34" charset="0"/>
                <a:cs typeface="Arial" panose="020B0604020202020204" pitchFamily="34" charset="0"/>
              </a:rPr>
              <a:t>如活動參加者提出要求，活動提供者須按要求重發</a:t>
            </a:r>
            <a:r>
              <a:rPr lang="en-US" altLang="zh-TW" sz="1600" b="1" dirty="0">
                <a:latin typeface="Arial" panose="020B0604020202020204" pitchFamily="34" charset="0"/>
                <a:cs typeface="Arial" panose="020B0604020202020204" pitchFamily="34" charset="0"/>
              </a:rPr>
              <a:t>4</a:t>
            </a:r>
            <a:r>
              <a:rPr lang="zh-TW" altLang="en-US" sz="1600" b="1" dirty="0">
                <a:latin typeface="Arial" panose="020B0604020202020204" pitchFamily="34" charset="0"/>
                <a:cs typeface="Arial" panose="020B0604020202020204" pitchFamily="34" charset="0"/>
              </a:rPr>
              <a:t>年內該參加者曾參與活動的修讀證書或聽講證書。活動提供者可要求收取合理費用。</a:t>
            </a:r>
            <a:endParaRPr lang="en-HK" sz="1600"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6BAE06A-6738-8142-9FF7-074FF9864F39}"/>
              </a:ext>
            </a:extLst>
          </p:cNvPr>
          <p:cNvSpPr>
            <a:spLocks noGrp="1"/>
          </p:cNvSpPr>
          <p:nvPr>
            <p:ph type="title"/>
          </p:nvPr>
        </p:nvSpPr>
        <p:spPr>
          <a:xfrm>
            <a:off x="755650" y="-1395"/>
            <a:ext cx="5616550" cy="827526"/>
          </a:xfrm>
        </p:spPr>
        <p:txBody>
          <a:bodyPr/>
          <a:lstStyle/>
          <a:p>
            <a:r>
              <a:rPr lang="zh-TW" altLang="en-US" dirty="0">
                <a:latin typeface="Arial" panose="020B0604020202020204" pitchFamily="34" charset="0"/>
                <a:cs typeface="Arial" panose="020B0604020202020204" pitchFamily="34" charset="0"/>
              </a:rPr>
              <a:t>委任主事人作為持續專業培訓活動提供者的責任</a:t>
            </a:r>
            <a:endParaRPr lang="en-US" dirty="0"/>
          </a:p>
        </p:txBody>
      </p:sp>
      <p:sp>
        <p:nvSpPr>
          <p:cNvPr id="12" name="Text Placeholder 6">
            <a:extLst>
              <a:ext uri="{FF2B5EF4-FFF2-40B4-BE49-F238E27FC236}">
                <a16:creationId xmlns:a16="http://schemas.microsoft.com/office/drawing/2014/main" id="{4C2B6C98-2267-4A41-AF30-2768B732F999}"/>
              </a:ext>
            </a:extLst>
          </p:cNvPr>
          <p:cNvSpPr txBox="1">
            <a:spLocks/>
          </p:cNvSpPr>
          <p:nvPr/>
        </p:nvSpPr>
        <p:spPr>
          <a:xfrm>
            <a:off x="755652" y="4496591"/>
            <a:ext cx="7012311" cy="192789"/>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en-HK"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4C2B6C98-2267-4A41-AF30-2768B732F999}"/>
              </a:ext>
            </a:extLst>
          </p:cNvPr>
          <p:cNvSpPr txBox="1">
            <a:spLocks/>
          </p:cNvSpPr>
          <p:nvPr/>
        </p:nvSpPr>
        <p:spPr>
          <a:xfrm>
            <a:off x="755653" y="3840127"/>
            <a:ext cx="7089273" cy="776016"/>
          </a:xfrm>
          <a:prstGeom prst="rect">
            <a:avLst/>
          </a:prstGeom>
        </p:spPr>
        <p:txBody>
          <a:bodyPr lIns="0" tIns="0" rIns="0" bIns="36000">
            <a:noAutofit/>
          </a:bodyPr>
          <a:lstStyle>
            <a:lvl1pPr marL="252000" indent="-252000" algn="l" defTabSz="685800" rtl="0" eaLnBrk="1" latinLnBrk="0" hangingPunct="1">
              <a:lnSpc>
                <a:spcPts val="1700"/>
              </a:lnSpc>
              <a:spcBef>
                <a:spcPts val="750"/>
              </a:spcBef>
              <a:buFontTx/>
              <a:buBlip>
                <a:blip r:embed="rId2"/>
              </a:buBlip>
              <a:defRPr sz="13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zh-TW" altLang="en-US" sz="1600" b="1" dirty="0">
                <a:latin typeface="Arial" panose="020B0604020202020204" pitchFamily="34" charset="0"/>
                <a:cs typeface="Arial" panose="020B0604020202020204" pitchFamily="34" charset="0"/>
              </a:rPr>
              <a:t>因此，若個人持牌人於離職後向作為活動提供者的前委任主事人提出此要求，前委任主事人須按其要求重發</a:t>
            </a:r>
            <a:r>
              <a:rPr lang="en-US" altLang="zh-TW" sz="1600" b="1" dirty="0">
                <a:latin typeface="Arial" panose="020B0604020202020204" pitchFamily="34" charset="0"/>
                <a:cs typeface="Arial" panose="020B0604020202020204" pitchFamily="34" charset="0"/>
              </a:rPr>
              <a:t>4</a:t>
            </a:r>
            <a:r>
              <a:rPr lang="zh-TW" altLang="en-US" sz="1600" b="1" dirty="0">
                <a:latin typeface="Arial" panose="020B0604020202020204" pitchFamily="34" charset="0"/>
                <a:cs typeface="Arial" panose="020B0604020202020204" pitchFamily="34" charset="0"/>
              </a:rPr>
              <a:t>年內該參加者曾參與活動的修讀證書、聽講證書或出席紀錄。</a:t>
            </a:r>
            <a:endParaRPr lang="en-HK"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34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756395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8A839F-4424-42E2-8A1C-1798C2BF3003}">
  <ds:schemaRef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FF4C84D-1C9F-4AFE-A568-B2278D8EF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1880</TotalTime>
  <Words>1060</Words>
  <Application>Microsoft Office PowerPoint</Application>
  <PresentationFormat>On-screen Show (16:9)</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Microsoft JhengHei</vt:lpstr>
      <vt:lpstr>Microsoft JhengHei</vt:lpstr>
      <vt:lpstr>Arial</vt:lpstr>
      <vt:lpstr>Calibri</vt:lpstr>
      <vt:lpstr>Office Theme</vt:lpstr>
      <vt:lpstr>PowerPoint Presentation</vt:lpstr>
      <vt:lpstr>委任主事人應於個人持牌人離職時向其提供在職期間的持續專業培訓活動出席紀錄</vt:lpstr>
      <vt:lpstr>PowerPoint Presentation</vt:lpstr>
      <vt:lpstr>委任主事人作為持續專業培訓活動提供者的責任</vt:lpstr>
      <vt:lpstr>委任主事人作為持續專業培訓活動提供者的責任</vt:lpstr>
      <vt:lpstr>委任主事人作為持續專業培訓活動提供者的責任</vt:lpstr>
      <vt:lpstr>委任主事人作為持續專業培訓活動提供者的責任</vt:lpstr>
      <vt:lpstr>委任主事人作為持續專業培訓活動提供者的責任</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128</cp:revision>
  <dcterms:created xsi:type="dcterms:W3CDTF">2019-08-16T08:46:05Z</dcterms:created>
  <dcterms:modified xsi:type="dcterms:W3CDTF">2021-06-23T09:24:12Z</dcterms:modified>
</cp:coreProperties>
</file>